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93" r:id="rId5"/>
    <p:sldId id="305" r:id="rId6"/>
    <p:sldId id="294" r:id="rId7"/>
    <p:sldId id="295" r:id="rId8"/>
    <p:sldId id="307" r:id="rId9"/>
    <p:sldId id="306" r:id="rId10"/>
    <p:sldId id="308" r:id="rId11"/>
    <p:sldId id="309" r:id="rId12"/>
    <p:sldId id="299" r:id="rId13"/>
    <p:sldId id="310" r:id="rId14"/>
    <p:sldId id="311" r:id="rId15"/>
    <p:sldId id="303" r:id="rId16"/>
    <p:sldId id="300" r:id="rId17"/>
    <p:sldId id="304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200"/>
    <a:srgbClr val="E8E8E8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4" autoAdjust="0"/>
    <p:restoredTop sz="79645" autoAdjust="0"/>
  </p:normalViewPr>
  <p:slideViewPr>
    <p:cSldViewPr snapToGrid="0">
      <p:cViewPr varScale="1">
        <p:scale>
          <a:sx n="69" d="100"/>
          <a:sy n="69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Заполнитель даты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CF68BC-C0C1-4740-B1BC-01AF8EFFB980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Заполнитель образ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22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5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effectLst/>
                <a:latin typeface="Inter"/>
              </a:rPr>
              <a:t>В современном мире успех любой организации во многом зависит от эффективности её лидеров. Лидерство — это не просто управление, это умение вдохновлять, мотивировать и направлять команду к достижению общих целей.</a:t>
            </a:r>
            <a:endParaRPr lang="ru-RU" dirty="0"/>
          </a:p>
          <a:p>
            <a:pPr algn="l"/>
            <a:r>
              <a:rPr lang="ru-RU" b="0" i="0" dirty="0">
                <a:effectLst/>
                <a:latin typeface="Inter"/>
              </a:rPr>
              <a:t>Лидерство сопряжено с множеством проблем и вызовов. От того, как лидер справляется с этими трудностями, зависит не только его личный успех, но и успех всей команды и организации в целом. В этой презентации мы рассмотрим ключевые проблемы, с которыми сталкиваются лидеры, и их влияние на деловые отношения как внутри компании, так и с внешними партнёрами.</a:t>
            </a:r>
          </a:p>
          <a:p>
            <a:pPr algn="l"/>
            <a:r>
              <a:rPr lang="ru-RU" b="0" i="0" dirty="0">
                <a:effectLst/>
                <a:latin typeface="Inter"/>
              </a:rPr>
              <a:t>Наша цель — не только выявить эти проблемы, но и предложить пути их решения.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6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706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Inter"/>
              </a:rPr>
              <a:t>Основные качества лидера включают: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Видение и стратегическое мышление</a:t>
            </a:r>
            <a:r>
              <a:rPr lang="ru-RU" b="0" i="0" dirty="0">
                <a:effectLst/>
                <a:latin typeface="Inter"/>
              </a:rPr>
              <a:t>: Способность видеть перспективу и разрабатывать стратегии для достижения долгосрочных целей.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Коммуникабельность</a:t>
            </a:r>
            <a:r>
              <a:rPr lang="ru-RU" b="0" i="0" dirty="0">
                <a:effectLst/>
                <a:latin typeface="Inter"/>
              </a:rPr>
              <a:t>: Умение чётко и ясно доносить свои идеи, а также активно слушать и учитывать мнение других.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Решительность</a:t>
            </a:r>
            <a:r>
              <a:rPr lang="ru-RU" b="0" i="0" dirty="0">
                <a:effectLst/>
                <a:latin typeface="Inter"/>
              </a:rPr>
              <a:t>: Способность принимать решения в сложных ситуациях и брать на себя ответственность за их последствия.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Эмпатия</a:t>
            </a:r>
            <a:r>
              <a:rPr lang="ru-RU" b="0" i="0" dirty="0">
                <a:effectLst/>
                <a:latin typeface="Inter"/>
              </a:rPr>
              <a:t>: Понимание и уважение чувств и потребностей членов команды, что способствует созданию доверительной атмосферы.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Гибкость и адаптивность</a:t>
            </a:r>
            <a:r>
              <a:rPr lang="ru-RU" b="0" i="0" dirty="0">
                <a:effectLst/>
                <a:latin typeface="Inter"/>
              </a:rPr>
              <a:t>: Умение быстро адаптироваться к изменениям и находить новые подходы к решению проблем.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3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95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effectLst/>
              </a:rPr>
              <a:t>Лидеры часто сталкиваются с рядом проблем, которые могут негативно сказаться на их эффективности и на организации в целом. основные из них:</a:t>
            </a:r>
          </a:p>
          <a:p>
            <a:pPr rtl="0"/>
            <a:endParaRPr lang="ru-RU" dirty="0"/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Недостаток коммуникации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Отсутствие чёткой и открытой коммуникации может привести к недопониманию и конфликтам в команде. Лидер должен уметь ясно доносить свои идеи и активно слушать сотрудников.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Сопротивление изменениям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Лидеры часто сталкиваются с сопротивлением при внедрении новых инициатив или изменений. Это требует умения убеждать и мотивировать команду на принятие новых подходов.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Недостаток доверия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Отсутствие доверия между лидером и командой может существенно снизить эффективность работы. Доверие строится на честности, прозрачности и последовательности действий лидера.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Перегрузка и стресс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Лидеры часто берут на себя слишком много обязанностей, что приводит к выгоранию и снижению эффективности. Важно уметь делегировать задачи и управлять своим временем.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Отсутствие четкого видения и стратегии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Без чёткого видения и стратегии команда может потерять направление и мотивацию. Лидер должен уметь формулировать цели и вдохновлять команду на их достижение.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Недостаток навыков управления конфликтами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Конфликты в команде неизбежны, и лидер должен уметь их эффективно разрешать, чтобы поддерживать позитивную рабочую атмосферу.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Проблемы с мотивацией сотрудников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Поддержание высокой мотивации сотрудников — одна из ключевых задач лидера. Это требует понимания потребностей команды и создания условий для их профессионального роста.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Недостаток гибкости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В быстро меняющемся мире лидер должен быть готов адаптироваться к новым условиям и быстро принимать решения. Отсутствие гибкости может привести к упущенным возможностям.</a:t>
            </a:r>
          </a:p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05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b="0" dirty="0"/>
              <a:t>Мотивация и вовлечённость сотрудников: Эффективное лидерство повышает мотивацию и вовлечённость сотрудников. Лидер, который вдохновляет и поддерживает свою команду, способствует созданию позитивной рабочей атмосферы, где сотрудники чувствуют свою значимость и ценность.</a:t>
            </a:r>
          </a:p>
          <a:p>
            <a:pPr rtl="0"/>
            <a:r>
              <a:rPr lang="ru-RU" b="0" dirty="0"/>
              <a:t>Командная работа: Лидер, который умеет объединять людей вокруг общей цели, способствует улучшению командной работы. Это приводит к более эффективному решению задач и достижению целей.</a:t>
            </a:r>
          </a:p>
          <a:p>
            <a:pPr rtl="0"/>
            <a:r>
              <a:rPr lang="ru-RU" b="0" dirty="0"/>
              <a:t>Развитие сотрудников: Хороший лидер заботится о профессиональном развитии своих подчинённых, предоставляя им возможности для обучения и роста. Это способствует укреплению доверия и лояльности сотрудников.</a:t>
            </a:r>
          </a:p>
          <a:p>
            <a:r>
              <a:rPr lang="ru-RU" dirty="0"/>
              <a:t>----------------------</a:t>
            </a:r>
            <a:endParaRPr lang="en-001" dirty="0"/>
          </a:p>
          <a:p>
            <a:pPr rtl="0"/>
            <a:r>
              <a:rPr lang="ru-RU" sz="1200" b="0" dirty="0"/>
              <a:t>Доверие партнёров: Лидер, который действует открыто и честно, вызывает доверие у внешних партнёров. Это способствует установлению долгосрочных и продуктивных деловых отношений.</a:t>
            </a:r>
          </a:p>
          <a:p>
            <a:pPr rtl="0"/>
            <a:r>
              <a:rPr lang="ru-RU" sz="1200" b="0" dirty="0"/>
              <a:t>Репутация компании: Лидерство, основанное на принципах этики и ответственности, укрепляет репутацию компании на рынке. Это привлекает новых клиентов и партнёров, а также способствует удержанию существующих.</a:t>
            </a:r>
          </a:p>
          <a:p>
            <a:pPr rtl="0"/>
            <a:r>
              <a:rPr lang="ru-RU" sz="1200" b="0" dirty="0"/>
              <a:t>Инновации и адаптивность: Лидер, который поддерживает культуру инноваций и готов к изменениям, помогает компании быть конкурентоспособной и адаптироваться к новым вызовам рынка.</a:t>
            </a:r>
            <a:endParaRPr lang="en-US" sz="1200" b="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33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Развивайте навыки коммуникации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Уделяйте внимание открытости и прозрачности в общении. Регулярно проводите встречи и обсуждения, чтобы все участники команды были в курсе текущих задач и целей.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Создавайте культуру доверия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Поддерживайте честность и последовательность в своих действиях. Поощряйте обратную связь и будьте открыты к предложениям и идеям сотрудников.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Фокусируйтесь на развитии команды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Инвестируйте в обучение и развитие сотрудников. Предоставляйте возможности для профессионального роста и карьерного продвижения.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Признавайте и вознаграждайте достижения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Регулярно отмечайте успехи и достижения сотрудников. Это повышает мотивацию и создаёт позитивную рабочую атмосферу.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Управляйте конфликтами конструктивно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Развивайте навыки разрешения конфликтов и стремитесь к поиску взаимовыгодных решений. Учитесь видеть ситуацию с разных точек зрения.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Будьте примером для подражания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Демонстрируйте те качества и поведение, которые хотите видеть в своей команде. Личный пример — мощный инструмент влияния.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Поддерживайте баланс между работой и личной жизнью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Заботьтесь о благополучии сотрудников, поддерживая баланс между рабочими задачами и личным временем. Это способствует снижению стресса и повышению продуктивности.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Развивайте партнёрские отношения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Строите долгосрочные и взаимовыгодные отношения с внешними партнёрами. Будьте надёжным и ответственным партнёром, соблюдая договорённости и сроки.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FFFFFF"/>
                </a:solidFill>
                <a:effectLst/>
                <a:latin typeface="Inter"/>
              </a:rPr>
              <a:t>Будьте открыты к инновациям</a:t>
            </a:r>
            <a:r>
              <a:rPr lang="ru-RU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Inter"/>
              </a:rPr>
              <a:t>Поддерживайте культуру инноваций и готовности к изменениям. Это помогает организации оставаться конкурентоспособной и адаптироваться к новым вызовам.</a:t>
            </a:r>
          </a:p>
          <a:p>
            <a:pPr algn="l"/>
            <a:r>
              <a:rPr lang="ru-RU" b="0" i="0" dirty="0">
                <a:effectLst/>
                <a:latin typeface="Inter"/>
              </a:rPr>
              <a:t>Следуя этим рекомендациям, лидеры могут значительно улучшить деловые отношения, создать продуктивную рабочую среду и добиться успехов в достижении организационных целей.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DE82FD2-F864-2E4E-ACF0-2DBC196A706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1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963ED7B-F282-42DA-DF6C-E1A22A0963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61535" y="0"/>
            <a:ext cx="1556021" cy="646938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мещающая рамка рисунка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4495" cy="6858000"/>
          </a:xfrm>
          <a:custGeom>
            <a:avLst/>
            <a:gdLst>
              <a:gd name="connsiteX0" fmla="*/ 7024495 w 7024495"/>
              <a:gd name="connsiteY0" fmla="*/ 0 h 6858000"/>
              <a:gd name="connsiteX1" fmla="*/ 1701752 w 7024495"/>
              <a:gd name="connsiteY1" fmla="*/ 0 h 6858000"/>
              <a:gd name="connsiteX2" fmla="*/ 0 w 7024495"/>
              <a:gd name="connsiteY2" fmla="*/ 6837396 h 6858000"/>
              <a:gd name="connsiteX3" fmla="*/ 0 w 7024495"/>
              <a:gd name="connsiteY3" fmla="*/ 6858000 h 6858000"/>
              <a:gd name="connsiteX4" fmla="*/ 7024495 w 70244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495" h="6858000">
                <a:moveTo>
                  <a:pt x="7024495" y="0"/>
                </a:moveTo>
                <a:lnTo>
                  <a:pt x="1701752" y="0"/>
                </a:lnTo>
                <a:lnTo>
                  <a:pt x="0" y="6837396"/>
                </a:lnTo>
                <a:lnTo>
                  <a:pt x="0" y="6858000"/>
                </a:lnTo>
                <a:lnTo>
                  <a:pt x="7024495" y="6858000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181CB1F-4A11-0F01-BFFC-C34C900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06" y="2456733"/>
            <a:ext cx="8124873" cy="1639939"/>
          </a:xfrm>
          <a:custGeom>
            <a:avLst/>
            <a:gdLst>
              <a:gd name="connsiteX0" fmla="*/ 0 w 8124873"/>
              <a:gd name="connsiteY0" fmla="*/ 0 h 1639939"/>
              <a:gd name="connsiteX1" fmla="*/ 7391297 w 8124873"/>
              <a:gd name="connsiteY1" fmla="*/ 0 h 1639939"/>
              <a:gd name="connsiteX2" fmla="*/ 7794750 w 8124873"/>
              <a:gd name="connsiteY2" fmla="*/ 0 h 1639939"/>
              <a:gd name="connsiteX3" fmla="*/ 8124873 w 8124873"/>
              <a:gd name="connsiteY3" fmla="*/ 0 h 1639939"/>
              <a:gd name="connsiteX4" fmla="*/ 8124873 w 8124873"/>
              <a:gd name="connsiteY4" fmla="*/ 1639939 h 1639939"/>
              <a:gd name="connsiteX5" fmla="*/ 7391297 w 8124873"/>
              <a:gd name="connsiteY5" fmla="*/ 1639939 h 1639939"/>
              <a:gd name="connsiteX6" fmla="*/ 7391297 w 8124873"/>
              <a:gd name="connsiteY6" fmla="*/ 1639938 h 1639939"/>
              <a:gd name="connsiteX7" fmla="*/ 318542 w 8124873"/>
              <a:gd name="connsiteY7" fmla="*/ 1639938 h 16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4873" h="1639939">
                <a:moveTo>
                  <a:pt x="0" y="0"/>
                </a:moveTo>
                <a:lnTo>
                  <a:pt x="7391297" y="0"/>
                </a:lnTo>
                <a:lnTo>
                  <a:pt x="7794750" y="0"/>
                </a:lnTo>
                <a:lnTo>
                  <a:pt x="8124873" y="0"/>
                </a:lnTo>
                <a:lnTo>
                  <a:pt x="8124873" y="1639939"/>
                </a:lnTo>
                <a:lnTo>
                  <a:pt x="7391297" y="1639939"/>
                </a:lnTo>
                <a:lnTo>
                  <a:pt x="7391297" y="1639938"/>
                </a:lnTo>
                <a:lnTo>
                  <a:pt x="318542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rIns="914400" rtlCol="0">
            <a:noAutofit/>
          </a:bodyPr>
          <a:lstStyle>
            <a:lvl1pPr algn="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4"/>
            <a:ext cx="3913632" cy="2066544"/>
          </a:xfrm>
        </p:spPr>
        <p:txBody>
          <a:bodyPr rtlCol="0">
            <a:normAutofit/>
          </a:bodyPr>
          <a:lstStyle>
            <a:lvl1pPr marL="0" indent="0" algn="r">
              <a:buNone/>
              <a:defRPr sz="2400" spc="14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3170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72D93E-C550-4461-E6B7-EBCA7CAEC8DF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0" y="0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Заголовок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" y="824686"/>
            <a:ext cx="715415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rIns="0" rtlCol="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Объект 27">
            <a:extLst>
              <a:ext uri="{FF2B5EF4-FFF2-40B4-BE49-F238E27FC236}">
                <a16:creationId xmlns:a16="http://schemas.microsoft.com/office/drawing/2014/main" id="{F44119C9-6F5C-7546-AD19-0BF20ADDC75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55280" y="822960"/>
            <a:ext cx="3447288" cy="1636776"/>
          </a:xfrm>
        </p:spPr>
        <p:txBody>
          <a:bodyPr rtlCol="0"/>
          <a:lstStyle>
            <a:lvl1pPr marL="0" indent="0" algn="l">
              <a:lnSpc>
                <a:spcPct val="90000"/>
              </a:lnSpc>
              <a:buNone/>
              <a:defRPr sz="1800" b="0" i="0" cap="none" spc="100" baseline="0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 algn="l">
              <a:lnSpc>
                <a:spcPct val="9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109728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 marL="146304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29" name="Объект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C383A65A-D347-71C9-F4A2-8F5D4497FD4D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380" y="745435"/>
            <a:ext cx="1783010" cy="61125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полнитель даты 8">
            <a:extLst>
              <a:ext uri="{FF2B5EF4-FFF2-40B4-BE49-F238E27FC236}">
                <a16:creationId xmlns:a16="http://schemas.microsoft.com/office/drawing/2014/main" id="{4A08CD67-7152-A02B-8A2F-B44E9CCAD7F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ru"/>
              <a:t>20XX</a:t>
            </a:r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341E31B1-712C-1978-83E4-9E3ECD0784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9D591037-E4B7-3E09-BA80-2781FA313B2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5DB38D4-7FDC-CF1E-11BB-77F17318EA0F}"/>
              </a:ext>
            </a:extLst>
          </p:cNvPr>
          <p:cNvCxnSpPr>
            <a:cxnSpLocks/>
          </p:cNvCxnSpPr>
          <p:nvPr userDrawn="1"/>
        </p:nvCxnSpPr>
        <p:spPr>
          <a:xfrm>
            <a:off x="11358643" y="-1"/>
            <a:ext cx="815945" cy="265825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DD9C70C7-DFF6-E2A2-DE7B-BC92ABB7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  <a:custGeom>
            <a:avLst/>
            <a:gdLst>
              <a:gd name="connsiteX0" fmla="*/ 0 w 11605600"/>
              <a:gd name="connsiteY0" fmla="*/ 0 h 1639937"/>
              <a:gd name="connsiteX1" fmla="*/ 11094087 w 11605600"/>
              <a:gd name="connsiteY1" fmla="*/ 0 h 1639937"/>
              <a:gd name="connsiteX2" fmla="*/ 11605600 w 11605600"/>
              <a:gd name="connsiteY2" fmla="*/ 1639937 h 1639937"/>
              <a:gd name="connsiteX3" fmla="*/ 0 w 11605600"/>
              <a:gd name="connsiteY3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5600" h="1639937">
                <a:moveTo>
                  <a:pt x="0" y="0"/>
                </a:moveTo>
                <a:lnTo>
                  <a:pt x="11094087" y="0"/>
                </a:lnTo>
                <a:lnTo>
                  <a:pt x="11605600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tlCol="0">
            <a:noAutofit/>
          </a:bodyPr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29" name="Объект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27" name="Заполнитель даты 26">
            <a:extLst>
              <a:ext uri="{FF2B5EF4-FFF2-40B4-BE49-F238E27FC236}">
                <a16:creationId xmlns:a16="http://schemas.microsoft.com/office/drawing/2014/main" id="{DA7886EF-42A0-8181-94BD-571DD643FAE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ru"/>
              <a:t>20XX г.</a:t>
            </a:r>
            <a:endParaRPr lang="en-US" dirty="0"/>
          </a:p>
        </p:txBody>
      </p:sp>
      <p:sp>
        <p:nvSpPr>
          <p:cNvPr id="28" name="Заполнитель нижнего колонтитула 27">
            <a:extLst>
              <a:ext uri="{FF2B5EF4-FFF2-40B4-BE49-F238E27FC236}">
                <a16:creationId xmlns:a16="http://schemas.microsoft.com/office/drawing/2014/main" id="{F0088F06-F129-FC4D-62B9-F84E6E9D71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30" name="Заполнитель номера слайда 29">
            <a:extLst>
              <a:ext uri="{FF2B5EF4-FFF2-40B4-BE49-F238E27FC236}">
                <a16:creationId xmlns:a16="http://schemas.microsoft.com/office/drawing/2014/main" id="{FD5AF822-23A2-2003-F247-1F8A8971B63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9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(темные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914400" rIns="274320" rtlCol="0" anchor="ctr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Объект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2962656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4pPr>
            <a:lvl5pPr marL="825246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2" name="Объект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6280" y="2807208"/>
            <a:ext cx="5870448" cy="3776472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7B84AAD-AEFA-72DF-A9D3-B05DB73AA34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90909" y="0"/>
            <a:ext cx="1801091" cy="563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25647ABC-651C-24EE-FF93-479691A878C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641100"/>
            <a:ext cx="1269089" cy="321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полнитель даты 3">
            <a:extLst>
              <a:ext uri="{FF2B5EF4-FFF2-40B4-BE49-F238E27FC236}">
                <a16:creationId xmlns:a16="http://schemas.microsoft.com/office/drawing/2014/main" id="{4F24174A-AF61-B3ED-D2D3-D4907E76EF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7635B1-52DB-F4F3-C150-16E791979B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BE7E41-6985-1806-6624-980D9A9DCB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09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мещающая рамка рисунка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48883C19-EC0B-F5B5-3520-45CB8039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  <a:custGeom>
            <a:avLst/>
            <a:gdLst>
              <a:gd name="connsiteX0" fmla="*/ 0 w 8353169"/>
              <a:gd name="connsiteY0" fmla="*/ 0 h 1639938"/>
              <a:gd name="connsiteX1" fmla="*/ 693683 w 8353169"/>
              <a:gd name="connsiteY1" fmla="*/ 0 h 1639938"/>
              <a:gd name="connsiteX2" fmla="*/ 826338 w 8353169"/>
              <a:gd name="connsiteY2" fmla="*/ 0 h 1639938"/>
              <a:gd name="connsiteX3" fmla="*/ 8353169 w 8353169"/>
              <a:gd name="connsiteY3" fmla="*/ 0 h 1639938"/>
              <a:gd name="connsiteX4" fmla="*/ 8049138 w 8353169"/>
              <a:gd name="connsiteY4" fmla="*/ 1639938 h 1639938"/>
              <a:gd name="connsiteX5" fmla="*/ 826338 w 8353169"/>
              <a:gd name="connsiteY5" fmla="*/ 1639938 h 1639938"/>
              <a:gd name="connsiteX6" fmla="*/ 693683 w 8353169"/>
              <a:gd name="connsiteY6" fmla="*/ 1639938 h 1639938"/>
              <a:gd name="connsiteX7" fmla="*/ 0 w 8353169"/>
              <a:gd name="connsiteY7" fmla="*/ 1639938 h 163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53169" h="1639938">
                <a:moveTo>
                  <a:pt x="0" y="0"/>
                </a:moveTo>
                <a:lnTo>
                  <a:pt x="693683" y="0"/>
                </a:lnTo>
                <a:lnTo>
                  <a:pt x="826338" y="0"/>
                </a:lnTo>
                <a:lnTo>
                  <a:pt x="8353169" y="0"/>
                </a:lnTo>
                <a:lnTo>
                  <a:pt x="8049138" y="1639938"/>
                </a:lnTo>
                <a:lnTo>
                  <a:pt x="826338" y="1639938"/>
                </a:lnTo>
                <a:lnTo>
                  <a:pt x="693683" y="1639938"/>
                </a:lnTo>
                <a:lnTo>
                  <a:pt x="0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tlCol="0">
            <a:noAutofit/>
          </a:bodyPr>
          <a:lstStyle>
            <a:lvl1pPr>
              <a:defRPr sz="36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2907792"/>
            <a:ext cx="2952599" cy="17816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45B022C-E8CF-07D5-65AC-D3D3D5CC77A3}"/>
              </a:ext>
            </a:extLst>
          </p:cNvPr>
          <p:cNvCxnSpPr>
            <a:cxnSpLocks/>
          </p:cNvCxnSpPr>
          <p:nvPr userDrawn="1"/>
        </p:nvCxnSpPr>
        <p:spPr>
          <a:xfrm flipH="1">
            <a:off x="3868615" y="0"/>
            <a:ext cx="1000226" cy="40362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4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3411815-04EC-3B42-4164-952C53388853}"/>
              </a:ext>
            </a:extLst>
          </p:cNvPr>
          <p:cNvCxnSpPr>
            <a:cxnSpLocks/>
          </p:cNvCxnSpPr>
          <p:nvPr userDrawn="1"/>
        </p:nvCxnSpPr>
        <p:spPr>
          <a:xfrm flipV="1">
            <a:off x="4525226" y="0"/>
            <a:ext cx="826338" cy="345274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F6C27894-E7FC-B60E-EF80-41F0D47C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tlCol="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" y="2770632"/>
            <a:ext cx="3383280" cy="3539265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"/>
          </a:p>
        </p:txBody>
      </p:sp>
      <p:sp>
        <p:nvSpPr>
          <p:cNvPr id="31" name="Замещающая рамка рисунка 30">
            <a:extLst>
              <a:ext uri="{FF2B5EF4-FFF2-40B4-BE49-F238E27FC236}">
                <a16:creationId xmlns:a16="http://schemas.microsoft.com/office/drawing/2014/main" id="{665CDB64-A6D6-6F40-CFD6-29E72D8ABD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15032" y="0"/>
            <a:ext cx="7876033" cy="6858000"/>
          </a:xfrm>
          <a:custGeom>
            <a:avLst/>
            <a:gdLst>
              <a:gd name="connsiteX0" fmla="*/ 1579547 w 7876033"/>
              <a:gd name="connsiteY0" fmla="*/ 0 h 6858000"/>
              <a:gd name="connsiteX1" fmla="*/ 7876033 w 7876033"/>
              <a:gd name="connsiteY1" fmla="*/ 0 h 6858000"/>
              <a:gd name="connsiteX2" fmla="*/ 7876033 w 7876033"/>
              <a:gd name="connsiteY2" fmla="*/ 6858000 h 6858000"/>
              <a:gd name="connsiteX3" fmla="*/ 0 w 7876033"/>
              <a:gd name="connsiteY3" fmla="*/ 6858000 h 6858000"/>
              <a:gd name="connsiteX4" fmla="*/ 1013709 w 7876033"/>
              <a:gd name="connsiteY4" fmla="*/ 2456730 h 6858000"/>
              <a:gd name="connsiteX5" fmla="*/ 2519005 w 7876033"/>
              <a:gd name="connsiteY5" fmla="*/ 2456730 h 6858000"/>
              <a:gd name="connsiteX6" fmla="*/ 2927016 w 7876033"/>
              <a:gd name="connsiteY6" fmla="*/ 824686 h 6858000"/>
              <a:gd name="connsiteX7" fmla="*/ 1389604 w 7876033"/>
              <a:gd name="connsiteY7" fmla="*/ 8246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6033" h="6858000">
                <a:moveTo>
                  <a:pt x="1579547" y="0"/>
                </a:moveTo>
                <a:lnTo>
                  <a:pt x="7876033" y="0"/>
                </a:lnTo>
                <a:lnTo>
                  <a:pt x="7876033" y="6858000"/>
                </a:lnTo>
                <a:lnTo>
                  <a:pt x="0" y="6858000"/>
                </a:lnTo>
                <a:lnTo>
                  <a:pt x="1013709" y="2456730"/>
                </a:lnTo>
                <a:lnTo>
                  <a:pt x="2519005" y="2456730"/>
                </a:lnTo>
                <a:lnTo>
                  <a:pt x="2927016" y="824686"/>
                </a:lnTo>
                <a:lnTo>
                  <a:pt x="1389604" y="824686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3" name="Заполнитель даты 32">
            <a:extLst>
              <a:ext uri="{FF2B5EF4-FFF2-40B4-BE49-F238E27FC236}">
                <a16:creationId xmlns:a16="http://schemas.microsoft.com/office/drawing/2014/main" id="{0C50E73C-A08D-5560-7A59-B04AB6C271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ru"/>
              <a:t>20ХХ</a:t>
            </a:r>
            <a:endParaRPr lang="en-US" dirty="0"/>
          </a:p>
        </p:txBody>
      </p:sp>
      <p:sp>
        <p:nvSpPr>
          <p:cNvPr id="34" name="Заполнитель нижнего колонтитула 33">
            <a:extLst>
              <a:ext uri="{FF2B5EF4-FFF2-40B4-BE49-F238E27FC236}">
                <a16:creationId xmlns:a16="http://schemas.microsoft.com/office/drawing/2014/main" id="{66C42DAA-CA98-405C-5B3D-03942AF608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35" name="Заполнитель номера слайда 34">
            <a:extLst>
              <a:ext uri="{FF2B5EF4-FFF2-40B4-BE49-F238E27FC236}">
                <a16:creationId xmlns:a16="http://schemas.microsoft.com/office/drawing/2014/main" id="{04230E47-E1DF-D844-BA20-327CF9A268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мещающая рамка рисунка 29">
            <a:extLst>
              <a:ext uri="{FF2B5EF4-FFF2-40B4-BE49-F238E27FC236}">
                <a16:creationId xmlns:a16="http://schemas.microsoft.com/office/drawing/2014/main" id="{DAAD1A05-EA94-DECA-8016-0944B5149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004" y="0"/>
            <a:ext cx="10585637" cy="6858000"/>
          </a:xfrm>
          <a:custGeom>
            <a:avLst/>
            <a:gdLst>
              <a:gd name="connsiteX0" fmla="*/ 0 w 10585637"/>
              <a:gd name="connsiteY0" fmla="*/ 0 h 6858000"/>
              <a:gd name="connsiteX1" fmla="*/ 8457914 w 10585637"/>
              <a:gd name="connsiteY1" fmla="*/ 0 h 6858000"/>
              <a:gd name="connsiteX2" fmla="*/ 10585637 w 10585637"/>
              <a:gd name="connsiteY2" fmla="*/ 6858000 h 6858000"/>
              <a:gd name="connsiteX3" fmla="*/ 2134498 w 10585637"/>
              <a:gd name="connsiteY3" fmla="*/ 6858000 h 6858000"/>
              <a:gd name="connsiteX4" fmla="*/ 0 w 10585637"/>
              <a:gd name="connsiteY4" fmla="*/ 14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5637" h="6858000">
                <a:moveTo>
                  <a:pt x="0" y="0"/>
                </a:moveTo>
                <a:lnTo>
                  <a:pt x="8457914" y="0"/>
                </a:lnTo>
                <a:lnTo>
                  <a:pt x="10585637" y="6858000"/>
                </a:lnTo>
                <a:lnTo>
                  <a:pt x="2134498" y="6858000"/>
                </a:lnTo>
                <a:lnTo>
                  <a:pt x="0" y="147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793E3242-AD58-8F66-E664-E86E45B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12978"/>
            <a:ext cx="11222181" cy="1632044"/>
          </a:xfrm>
          <a:custGeom>
            <a:avLst/>
            <a:gdLst>
              <a:gd name="connsiteX0" fmla="*/ 0 w 11222181"/>
              <a:gd name="connsiteY0" fmla="*/ 0 h 1632044"/>
              <a:gd name="connsiteX1" fmla="*/ 10725289 w 11222181"/>
              <a:gd name="connsiteY1" fmla="*/ 0 h 1632044"/>
              <a:gd name="connsiteX2" fmla="*/ 11222181 w 11222181"/>
              <a:gd name="connsiteY2" fmla="*/ 1632044 h 1632044"/>
              <a:gd name="connsiteX3" fmla="*/ 496892 w 11222181"/>
              <a:gd name="connsiteY3" fmla="*/ 1632044 h 16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2181" h="1632044">
                <a:moveTo>
                  <a:pt x="0" y="0"/>
                </a:moveTo>
                <a:lnTo>
                  <a:pt x="10725289" y="0"/>
                </a:lnTo>
                <a:lnTo>
                  <a:pt x="11222181" y="1632044"/>
                </a:lnTo>
                <a:lnTo>
                  <a:pt x="496892" y="16320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F365414-3CF9-C6C5-6C64-6DDC6F29EC44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A5C2F26-E104-EC3D-9D33-3663DD82492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5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подзаголовком и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AFFA9AF-B92E-6FB6-2C75-96A5AFEB1E04}"/>
              </a:ext>
            </a:extLst>
          </p:cNvPr>
          <p:cNvCxnSpPr>
            <a:cxnSpLocks/>
          </p:cNvCxnSpPr>
          <p:nvPr/>
        </p:nvCxnSpPr>
        <p:spPr>
          <a:xfrm>
            <a:off x="9033794" y="-19737"/>
            <a:ext cx="1608697" cy="599076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Замещающая рамка рисунка 11">
            <a:extLst>
              <a:ext uri="{FF2B5EF4-FFF2-40B4-BE49-F238E27FC236}">
                <a16:creationId xmlns:a16="http://schemas.microsoft.com/office/drawing/2014/main" id="{0355631C-448A-3364-05F2-D4C7F9CA6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266980" cy="6858000"/>
          </a:xfrm>
          <a:custGeom>
            <a:avLst/>
            <a:gdLst>
              <a:gd name="connsiteX0" fmla="*/ 0 w 10266980"/>
              <a:gd name="connsiteY0" fmla="*/ 0 h 6858000"/>
              <a:gd name="connsiteX1" fmla="*/ 8414327 w 10266980"/>
              <a:gd name="connsiteY1" fmla="*/ 0 h 6858000"/>
              <a:gd name="connsiteX2" fmla="*/ 10266980 w 10266980"/>
              <a:gd name="connsiteY2" fmla="*/ 6858000 h 6858000"/>
              <a:gd name="connsiteX3" fmla="*/ 0 w 102669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980" h="6858000">
                <a:moveTo>
                  <a:pt x="0" y="0"/>
                </a:moveTo>
                <a:lnTo>
                  <a:pt x="8414327" y="0"/>
                </a:lnTo>
                <a:lnTo>
                  <a:pt x="102669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DBAD2210-AFD2-BF88-9107-E2A5FFD0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4831"/>
            <a:ext cx="11099173" cy="2852929"/>
          </a:xfrm>
          <a:custGeom>
            <a:avLst/>
            <a:gdLst>
              <a:gd name="connsiteX0" fmla="*/ 0 w 11099173"/>
              <a:gd name="connsiteY0" fmla="*/ 0 h 2852929"/>
              <a:gd name="connsiteX1" fmla="*/ 8926491 w 11099173"/>
              <a:gd name="connsiteY1" fmla="*/ 0 h 2852929"/>
              <a:gd name="connsiteX2" fmla="*/ 8926491 w 11099173"/>
              <a:gd name="connsiteY2" fmla="*/ 2 h 2852929"/>
              <a:gd name="connsiteX3" fmla="*/ 10398992 w 11099173"/>
              <a:gd name="connsiteY3" fmla="*/ 2 h 2852929"/>
              <a:gd name="connsiteX4" fmla="*/ 11099173 w 11099173"/>
              <a:gd name="connsiteY4" fmla="*/ 2852929 h 2852929"/>
              <a:gd name="connsiteX5" fmla="*/ 8298450 w 11099173"/>
              <a:gd name="connsiteY5" fmla="*/ 2852929 h 2852929"/>
              <a:gd name="connsiteX6" fmla="*/ 8298450 w 11099173"/>
              <a:gd name="connsiteY6" fmla="*/ 2852927 h 2852929"/>
              <a:gd name="connsiteX7" fmla="*/ 0 w 11099173"/>
              <a:gd name="connsiteY7" fmla="*/ 2852927 h 28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173" h="2852929">
                <a:moveTo>
                  <a:pt x="0" y="0"/>
                </a:moveTo>
                <a:lnTo>
                  <a:pt x="8926491" y="0"/>
                </a:lnTo>
                <a:lnTo>
                  <a:pt x="8926491" y="2"/>
                </a:lnTo>
                <a:lnTo>
                  <a:pt x="10398992" y="2"/>
                </a:lnTo>
                <a:lnTo>
                  <a:pt x="11099173" y="2852929"/>
                </a:lnTo>
                <a:lnTo>
                  <a:pt x="8298450" y="2852929"/>
                </a:lnTo>
                <a:lnTo>
                  <a:pt x="8298450" y="2852927"/>
                </a:lnTo>
                <a:lnTo>
                  <a:pt x="0" y="285292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bIns="1371600" rtlCol="0" anchor="b">
            <a:noAutofit/>
          </a:bodyPr>
          <a:lstStyle>
            <a:lvl1pPr algn="l">
              <a:defRPr sz="36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6744"/>
            <a:ext cx="9079992" cy="1051560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2400" spc="3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0854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rtlCol="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29" name="Объект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27" name="Замещающая рамка рисунка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2918" y="0"/>
            <a:ext cx="5329082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322EF1F-9171-ABED-A2E4-337828259D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547104" y="0"/>
            <a:ext cx="1375201" cy="60910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Заполнитель даты 29">
            <a:extLst>
              <a:ext uri="{FF2B5EF4-FFF2-40B4-BE49-F238E27FC236}">
                <a16:creationId xmlns:a16="http://schemas.microsoft.com/office/drawing/2014/main" id="{FC5A20C1-8893-A2F6-4C6B-F690468025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ru"/>
              <a:t>20ГГ</a:t>
            </a:r>
            <a:endParaRPr lang="en-US" dirty="0"/>
          </a:p>
        </p:txBody>
      </p:sp>
      <p:sp>
        <p:nvSpPr>
          <p:cNvPr id="31" name="Заполнитель нижнего колонтитула 30">
            <a:extLst>
              <a:ext uri="{FF2B5EF4-FFF2-40B4-BE49-F238E27FC236}">
                <a16:creationId xmlns:a16="http://schemas.microsoft.com/office/drawing/2014/main" id="{D32CEF04-5959-D52F-CB9C-8B1CE0EF96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32" name="Заполнитель номера слайда 31">
            <a:extLst>
              <a:ext uri="{FF2B5EF4-FFF2-40B4-BE49-F238E27FC236}">
                <a16:creationId xmlns:a16="http://schemas.microsoft.com/office/drawing/2014/main" id="{C7E0A1F8-599A-4E42-C71C-F5631D7CC7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6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подзаголовком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4A390FB6-CC60-7326-1AB7-5E994D8B88A2}"/>
              </a:ext>
            </a:extLst>
          </p:cNvPr>
          <p:cNvSpPr/>
          <p:nvPr/>
        </p:nvSpPr>
        <p:spPr>
          <a:xfrm>
            <a:off x="-9235" y="-1"/>
            <a:ext cx="2939737" cy="6858001"/>
          </a:xfrm>
          <a:custGeom>
            <a:avLst/>
            <a:gdLst>
              <a:gd name="connsiteX0" fmla="*/ 800654 w 2939737"/>
              <a:gd name="connsiteY0" fmla="*/ 1 h 6858001"/>
              <a:gd name="connsiteX1" fmla="*/ 2939737 w 2939737"/>
              <a:gd name="connsiteY1" fmla="*/ 6858001 h 6858001"/>
              <a:gd name="connsiteX2" fmla="*/ 800654 w 2939737"/>
              <a:gd name="connsiteY2" fmla="*/ 6858001 h 6858001"/>
              <a:gd name="connsiteX3" fmla="*/ 0 w 2939737"/>
              <a:gd name="connsiteY3" fmla="*/ 0 h 6858001"/>
              <a:gd name="connsiteX4" fmla="*/ 800653 w 2939737"/>
              <a:gd name="connsiteY4" fmla="*/ 0 h 6858001"/>
              <a:gd name="connsiteX5" fmla="*/ 800653 w 2939737"/>
              <a:gd name="connsiteY5" fmla="*/ 6858001 h 6858001"/>
              <a:gd name="connsiteX6" fmla="*/ 0 w 293973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737" h="6858001">
                <a:moveTo>
                  <a:pt x="800654" y="1"/>
                </a:moveTo>
                <a:lnTo>
                  <a:pt x="2939737" y="6858001"/>
                </a:lnTo>
                <a:lnTo>
                  <a:pt x="800654" y="6858001"/>
                </a:lnTo>
                <a:close/>
                <a:moveTo>
                  <a:pt x="0" y="0"/>
                </a:moveTo>
                <a:lnTo>
                  <a:pt x="800653" y="0"/>
                </a:lnTo>
                <a:lnTo>
                  <a:pt x="80065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2DD0CB1-E555-18FF-AE10-4DB46E71C9AB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F16E01A3-9A40-A2AF-E9CC-DA05A857AF7A}"/>
              </a:ext>
            </a:extLst>
          </p:cNvPr>
          <p:cNvSpPr/>
          <p:nvPr userDrawn="1"/>
        </p:nvSpPr>
        <p:spPr>
          <a:xfrm rot="10800000">
            <a:off x="9242505" y="0"/>
            <a:ext cx="2949493" cy="6856549"/>
          </a:xfrm>
          <a:custGeom>
            <a:avLst/>
            <a:gdLst>
              <a:gd name="connsiteX0" fmla="*/ 2949493 w 2949493"/>
              <a:gd name="connsiteY0" fmla="*/ 6856549 h 6856549"/>
              <a:gd name="connsiteX1" fmla="*/ 800653 w 2949493"/>
              <a:gd name="connsiteY1" fmla="*/ 6856549 h 6856549"/>
              <a:gd name="connsiteX2" fmla="*/ 0 w 2949493"/>
              <a:gd name="connsiteY2" fmla="*/ 6856549 h 6856549"/>
              <a:gd name="connsiteX3" fmla="*/ 0 w 2949493"/>
              <a:gd name="connsiteY3" fmla="*/ 0 h 6856549"/>
              <a:gd name="connsiteX4" fmla="*/ 801107 w 2949493"/>
              <a:gd name="connsiteY4" fmla="*/ 0 h 685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493" h="6856549">
                <a:moveTo>
                  <a:pt x="2949493" y="6856549"/>
                </a:moveTo>
                <a:lnTo>
                  <a:pt x="800653" y="6856549"/>
                </a:lnTo>
                <a:lnTo>
                  <a:pt x="0" y="6856549"/>
                </a:lnTo>
                <a:lnTo>
                  <a:pt x="0" y="0"/>
                </a:lnTo>
                <a:lnTo>
                  <a:pt x="801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90C38C9-1782-B768-078E-73091483A95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 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920240" y="2039112"/>
            <a:ext cx="7982712" cy="1581912"/>
          </a:xfrm>
        </p:spPr>
        <p:txBody>
          <a:bodyPr rtlCol="0"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111829" y="3584448"/>
            <a:ext cx="7791123" cy="612648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spc="14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(темные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B2FD45A-B915-6AEF-5B45-09567508BB39}"/>
              </a:ext>
            </a:extLst>
          </p:cNvPr>
          <p:cNvSpPr/>
          <p:nvPr userDrawn="1"/>
        </p:nvSpPr>
        <p:spPr>
          <a:xfrm>
            <a:off x="0" y="2266855"/>
            <a:ext cx="12192000" cy="4591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47472"/>
            <a:ext cx="11082528" cy="1563624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CB3A6A7-DCEF-8F0D-2339-F3B3458EB6A2}"/>
              </a:ext>
            </a:extLst>
          </p:cNvPr>
          <p:cNvGrpSpPr/>
          <p:nvPr userDrawn="1"/>
        </p:nvGrpSpPr>
        <p:grpSpPr>
          <a:xfrm>
            <a:off x="10135198" y="0"/>
            <a:ext cx="2056802" cy="6858000"/>
            <a:chOff x="10064227" y="0"/>
            <a:chExt cx="2127773" cy="68580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E6E553B2-71B5-E210-0451-CB8F60281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3564" y="2223749"/>
              <a:ext cx="1398436" cy="4634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C76B097F-E5A4-EB73-3751-C880247D6F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4227" y="0"/>
              <a:ext cx="729337" cy="22668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3CB7E4E-E392-ACEB-1431-A8DA68A52E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бъект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5724144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2" name="Объект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068312" y="2843784"/>
            <a:ext cx="3364992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3" name="Заполнитель даты 12">
            <a:extLst>
              <a:ext uri="{FF2B5EF4-FFF2-40B4-BE49-F238E27FC236}">
                <a16:creationId xmlns:a16="http://schemas.microsoft.com/office/drawing/2014/main" id="{CF5E1EDF-E8F4-90C4-4EE9-5CCF1E17F35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"/>
              <a:t>20ГГ</a:t>
            </a:r>
            <a:endParaRPr lang="en-US" dirty="0"/>
          </a:p>
        </p:txBody>
      </p:sp>
      <p:sp>
        <p:nvSpPr>
          <p:cNvPr id="16" name="Заполнитель нижнего колонтитула 15">
            <a:extLst>
              <a:ext uri="{FF2B5EF4-FFF2-40B4-BE49-F238E27FC236}">
                <a16:creationId xmlns:a16="http://schemas.microsoft.com/office/drawing/2014/main" id="{992726FB-FFEB-ADB3-0C67-FE72F4DCBA5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7A3CEA78-CDB0-CB26-B433-4C868965D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47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(белые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7"/>
            <a:ext cx="1019154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Ins="182880" rtlCol="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Объект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3739896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spc="100">
                <a:solidFill>
                  <a:schemeClr val="tx1"/>
                </a:solidFill>
              </a:defRPr>
            </a:lvl2pPr>
            <a:lvl3pPr marL="731520" indent="-347472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100">
                <a:solidFill>
                  <a:schemeClr val="tx1"/>
                </a:solidFill>
              </a:defRPr>
            </a:lvl3pPr>
            <a:lvl4pPr marL="1097280" indent="-347472">
              <a:lnSpc>
                <a:spcPct val="100000"/>
              </a:lnSpc>
              <a:buFont typeface="+mj-lt"/>
              <a:buAutoNum type="arabicParenR"/>
              <a:defRPr sz="1600" spc="100">
                <a:solidFill>
                  <a:schemeClr val="tx1"/>
                </a:solidFill>
              </a:defRPr>
            </a:lvl4pPr>
            <a:lvl5pPr marL="1463040" indent="-347472">
              <a:lnSpc>
                <a:spcPct val="100000"/>
              </a:lnSpc>
              <a:buFont typeface="+mj-lt"/>
              <a:buAutoNum type="alphaLcParenR"/>
              <a:defRPr sz="1600" spc="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2" name="Объект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74920" y="2843784"/>
            <a:ext cx="5824728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FF4D7FE7-14AE-6C8F-B799-1BD57470E8F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49" y="0"/>
            <a:ext cx="2000451" cy="685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E45BFC1-4E9D-0F01-ED91-44F27D54EE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Заполнитель даты 25">
            <a:extLst>
              <a:ext uri="{FF2B5EF4-FFF2-40B4-BE49-F238E27FC236}">
                <a16:creationId xmlns:a16="http://schemas.microsoft.com/office/drawing/2014/main" id="{1508553F-E814-00F0-D6A7-5573C795114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ru"/>
              <a:t>20ГГ</a:t>
            </a:r>
            <a:endParaRPr lang="en-US" dirty="0"/>
          </a:p>
        </p:txBody>
      </p:sp>
      <p:sp>
        <p:nvSpPr>
          <p:cNvPr id="27" name="Заполнитель нижнего колонтитула 26">
            <a:extLst>
              <a:ext uri="{FF2B5EF4-FFF2-40B4-BE49-F238E27FC236}">
                <a16:creationId xmlns:a16="http://schemas.microsoft.com/office/drawing/2014/main" id="{1449FFC7-A582-FD77-53A9-CF0B7F2D1B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28" name="Заполнитель номера слайда 27">
            <a:extLst>
              <a:ext uri="{FF2B5EF4-FFF2-40B4-BE49-F238E27FC236}">
                <a16:creationId xmlns:a16="http://schemas.microsoft.com/office/drawing/2014/main" id="{3E86B4DA-B745-BBB9-6AFB-CC6723232CE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7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DEE9C88-4838-9CF6-7CCD-6C2CE88647B0}"/>
              </a:ext>
            </a:extLst>
          </p:cNvPr>
          <p:cNvSpPr/>
          <p:nvPr userDrawn="1"/>
        </p:nvSpPr>
        <p:spPr>
          <a:xfrm rot="10800000" flipV="1">
            <a:off x="-5" y="-2"/>
            <a:ext cx="12191999" cy="2266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8BBC4DA-F0D6-02FA-41AA-101A0D1340F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50" y="-110490"/>
            <a:ext cx="970586" cy="34198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11F74A9-AFD5-044F-DB07-4FF2F699A91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91816" y="2266854"/>
            <a:ext cx="1165768" cy="38242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168E97A-1CFD-3AF6-5FF5-E49A2943A1F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858500" y="2266854"/>
            <a:ext cx="1327650" cy="459114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11" name="Объект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28800" y="2679192"/>
            <a:ext cx="8531352" cy="3191256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Aft>
                <a:spcPts val="1000"/>
              </a:spcAft>
              <a:buNone/>
              <a:defRPr sz="2400" b="0" i="0" cap="none" spc="140" baseline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Заполнитель даты 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ru"/>
              <a:t>20ГГ</a:t>
            </a:r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4070FA0-EB95-7750-D21A-933827C6388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29785" y="-110490"/>
            <a:ext cx="1031941" cy="3419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4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ru"/>
              <a:t>20ГГ</a:t>
            </a:r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74" r:id="rId3"/>
    <p:sldLayoutId id="2147483675" r:id="rId4"/>
    <p:sldLayoutId id="2147483676" r:id="rId5"/>
    <p:sldLayoutId id="2147483659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Замещающая рамка рисунка 86" descr="Мост &quot;Золотые ворота&quot; крупным планом">
            <a:extLst>
              <a:ext uri="{FF2B5EF4-FFF2-40B4-BE49-F238E27FC236}">
                <a16:creationId xmlns:a16="http://schemas.microsoft.com/office/drawing/2014/main" id="{1A67CB3B-F50E-0C67-E369-D749D8F796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024688" cy="6858000"/>
          </a:xfr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9B40FD-8703-8858-9649-FEBB48F5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06" y="2456733"/>
            <a:ext cx="8124873" cy="1639939"/>
          </a:xfrm>
        </p:spPr>
        <p:txBody>
          <a:bodyPr rtlCol="0"/>
          <a:lstStyle/>
          <a:p>
            <a:pPr rtl="0"/>
            <a:r>
              <a:rPr lang="ru-RU" dirty="0"/>
              <a:t>Проблема лидерства и деловые отношения</a:t>
            </a:r>
            <a:endParaRPr lang="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D56742-F4E2-870E-6E2F-14BE52F19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4"/>
            <a:ext cx="3913632" cy="2066544"/>
          </a:xfrm>
        </p:spPr>
        <p:txBody>
          <a:bodyPr rtlCol="0"/>
          <a:lstStyle/>
          <a:p>
            <a:pPr rtl="0"/>
            <a:r>
              <a:rPr lang="ru-RU" dirty="0"/>
              <a:t>Студент ИБ-21</a:t>
            </a:r>
            <a:endParaRPr lang="ru" dirty="0"/>
          </a:p>
          <a:p>
            <a:pPr rtl="0"/>
            <a:r>
              <a:rPr lang="ru-RU" dirty="0"/>
              <a:t>Иванов Иван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54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2935A121-24F8-A629-2A69-324FD8F05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0601" y="2496312"/>
            <a:ext cx="7982712" cy="1581912"/>
          </a:xfrm>
        </p:spPr>
        <p:txBody>
          <a:bodyPr rtlCol="0"/>
          <a:lstStyle/>
          <a:p>
            <a:pPr rtl="0"/>
            <a:r>
              <a:rPr lang="ru-RU" b="0" i="0" dirty="0">
                <a:effectLst/>
                <a:latin typeface="Inter"/>
              </a:rPr>
              <a:t>Влияние лидерства на деловые отношения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09373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3CC100F-F64F-4467-8DFA-D5A68DA3B0E7}"/>
              </a:ext>
            </a:extLst>
          </p:cNvPr>
          <p:cNvGrpSpPr/>
          <p:nvPr/>
        </p:nvGrpSpPr>
        <p:grpSpPr>
          <a:xfrm>
            <a:off x="7475599" y="5184031"/>
            <a:ext cx="3823402" cy="1307433"/>
            <a:chOff x="992966" y="5236767"/>
            <a:chExt cx="3823402" cy="1307433"/>
          </a:xfrm>
        </p:grpSpPr>
        <p:sp>
          <p:nvSpPr>
            <p:cNvPr id="21" name="Блок-схема: данные 20">
              <a:extLst>
                <a:ext uri="{FF2B5EF4-FFF2-40B4-BE49-F238E27FC236}">
                  <a16:creationId xmlns:a16="http://schemas.microsoft.com/office/drawing/2014/main" id="{E8724F0A-C208-49CD-90D0-99E535470B44}"/>
                </a:ext>
              </a:extLst>
            </p:cNvPr>
            <p:cNvSpPr/>
            <p:nvPr/>
          </p:nvSpPr>
          <p:spPr>
            <a:xfrm rot="4444548">
              <a:off x="1784949" y="5425401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aseline="-25000" dirty="0"/>
            </a:p>
          </p:txBody>
        </p:sp>
        <p:sp>
          <p:nvSpPr>
            <p:cNvPr id="22" name="Блок-схема: данные 21">
              <a:extLst>
                <a:ext uri="{FF2B5EF4-FFF2-40B4-BE49-F238E27FC236}">
                  <a16:creationId xmlns:a16="http://schemas.microsoft.com/office/drawing/2014/main" id="{0F35D721-131C-43C3-8828-375456DC8C93}"/>
                </a:ext>
              </a:extLst>
            </p:cNvPr>
            <p:cNvSpPr/>
            <p:nvPr/>
          </p:nvSpPr>
          <p:spPr>
            <a:xfrm rot="4444548">
              <a:off x="818967" y="5433021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Блок-схема: данные 22">
              <a:extLst>
                <a:ext uri="{FF2B5EF4-FFF2-40B4-BE49-F238E27FC236}">
                  <a16:creationId xmlns:a16="http://schemas.microsoft.com/office/drawing/2014/main" id="{1154F8C4-4949-4806-80CA-74DB25F8C2B9}"/>
                </a:ext>
              </a:extLst>
            </p:cNvPr>
            <p:cNvSpPr/>
            <p:nvPr/>
          </p:nvSpPr>
          <p:spPr>
            <a:xfrm rot="4444548">
              <a:off x="3705189" y="5410766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aseline="-25000" dirty="0"/>
            </a:p>
          </p:txBody>
        </p:sp>
        <p:sp>
          <p:nvSpPr>
            <p:cNvPr id="24" name="Блок-схема: данные 23">
              <a:extLst>
                <a:ext uri="{FF2B5EF4-FFF2-40B4-BE49-F238E27FC236}">
                  <a16:creationId xmlns:a16="http://schemas.microsoft.com/office/drawing/2014/main" id="{8BE8AA63-FA26-4C29-9CC1-01D97537B949}"/>
                </a:ext>
              </a:extLst>
            </p:cNvPr>
            <p:cNvSpPr/>
            <p:nvPr/>
          </p:nvSpPr>
          <p:spPr>
            <a:xfrm rot="4444548">
              <a:off x="2739207" y="5418386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5DA70EDE-2898-4F5B-8C53-FBAEE1A5DDE4}"/>
              </a:ext>
            </a:extLst>
          </p:cNvPr>
          <p:cNvGrpSpPr/>
          <p:nvPr/>
        </p:nvGrpSpPr>
        <p:grpSpPr>
          <a:xfrm>
            <a:off x="4841066" y="5202779"/>
            <a:ext cx="3823402" cy="1307433"/>
            <a:chOff x="992966" y="5236767"/>
            <a:chExt cx="3823402" cy="1307433"/>
          </a:xfrm>
        </p:grpSpPr>
        <p:sp>
          <p:nvSpPr>
            <p:cNvPr id="16" name="Блок-схема: данные 15">
              <a:extLst>
                <a:ext uri="{FF2B5EF4-FFF2-40B4-BE49-F238E27FC236}">
                  <a16:creationId xmlns:a16="http://schemas.microsoft.com/office/drawing/2014/main" id="{8229A866-93AB-4B3F-B715-7E4220A8A5BF}"/>
                </a:ext>
              </a:extLst>
            </p:cNvPr>
            <p:cNvSpPr/>
            <p:nvPr/>
          </p:nvSpPr>
          <p:spPr>
            <a:xfrm rot="4444548">
              <a:off x="1784949" y="5425401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aseline="-25000" dirty="0"/>
            </a:p>
          </p:txBody>
        </p:sp>
        <p:sp>
          <p:nvSpPr>
            <p:cNvPr id="17" name="Блок-схема: данные 16">
              <a:extLst>
                <a:ext uri="{FF2B5EF4-FFF2-40B4-BE49-F238E27FC236}">
                  <a16:creationId xmlns:a16="http://schemas.microsoft.com/office/drawing/2014/main" id="{AF5BC0B2-E7C9-4222-86FC-CE85BB9D3A6C}"/>
                </a:ext>
              </a:extLst>
            </p:cNvPr>
            <p:cNvSpPr/>
            <p:nvPr/>
          </p:nvSpPr>
          <p:spPr>
            <a:xfrm rot="4444548">
              <a:off x="818967" y="5433021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Блок-схема: данные 17">
              <a:extLst>
                <a:ext uri="{FF2B5EF4-FFF2-40B4-BE49-F238E27FC236}">
                  <a16:creationId xmlns:a16="http://schemas.microsoft.com/office/drawing/2014/main" id="{4E54F1E1-F6C1-421D-A521-F0B2B625328A}"/>
                </a:ext>
              </a:extLst>
            </p:cNvPr>
            <p:cNvSpPr/>
            <p:nvPr/>
          </p:nvSpPr>
          <p:spPr>
            <a:xfrm rot="4444548">
              <a:off x="3705189" y="5410766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aseline="-25000" dirty="0"/>
            </a:p>
          </p:txBody>
        </p:sp>
        <p:sp>
          <p:nvSpPr>
            <p:cNvPr id="19" name="Блок-схема: данные 18">
              <a:extLst>
                <a:ext uri="{FF2B5EF4-FFF2-40B4-BE49-F238E27FC236}">
                  <a16:creationId xmlns:a16="http://schemas.microsoft.com/office/drawing/2014/main" id="{8181275C-5803-4717-8AA8-839FB7A34C9B}"/>
                </a:ext>
              </a:extLst>
            </p:cNvPr>
            <p:cNvSpPr/>
            <p:nvPr/>
          </p:nvSpPr>
          <p:spPr>
            <a:xfrm rot="4444548">
              <a:off x="2739207" y="5418386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6E3F840-203D-4FA5-A93A-124A27CDCA9B}"/>
              </a:ext>
            </a:extLst>
          </p:cNvPr>
          <p:cNvGrpSpPr/>
          <p:nvPr/>
        </p:nvGrpSpPr>
        <p:grpSpPr>
          <a:xfrm>
            <a:off x="992966" y="5236767"/>
            <a:ext cx="3823402" cy="1307433"/>
            <a:chOff x="992966" y="5236767"/>
            <a:chExt cx="3823402" cy="1307433"/>
          </a:xfrm>
        </p:grpSpPr>
        <p:sp>
          <p:nvSpPr>
            <p:cNvPr id="9" name="Блок-схема: данные 8">
              <a:extLst>
                <a:ext uri="{FF2B5EF4-FFF2-40B4-BE49-F238E27FC236}">
                  <a16:creationId xmlns:a16="http://schemas.microsoft.com/office/drawing/2014/main" id="{D74EC5A1-8DEA-4CEE-AE47-44392CDFEA84}"/>
                </a:ext>
              </a:extLst>
            </p:cNvPr>
            <p:cNvSpPr/>
            <p:nvPr/>
          </p:nvSpPr>
          <p:spPr>
            <a:xfrm rot="4444548">
              <a:off x="1784949" y="5425401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aseline="-25000" dirty="0"/>
            </a:p>
          </p:txBody>
        </p:sp>
        <p:sp>
          <p:nvSpPr>
            <p:cNvPr id="8" name="Блок-схема: данные 7">
              <a:extLst>
                <a:ext uri="{FF2B5EF4-FFF2-40B4-BE49-F238E27FC236}">
                  <a16:creationId xmlns:a16="http://schemas.microsoft.com/office/drawing/2014/main" id="{2E74D321-BC19-45A2-AADE-06EAA15A9A45}"/>
                </a:ext>
              </a:extLst>
            </p:cNvPr>
            <p:cNvSpPr/>
            <p:nvPr/>
          </p:nvSpPr>
          <p:spPr>
            <a:xfrm rot="4444548">
              <a:off x="818967" y="5433021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Блок-схема: данные 11">
              <a:extLst>
                <a:ext uri="{FF2B5EF4-FFF2-40B4-BE49-F238E27FC236}">
                  <a16:creationId xmlns:a16="http://schemas.microsoft.com/office/drawing/2014/main" id="{AC22E074-693D-479F-B17E-3782308C16C0}"/>
                </a:ext>
              </a:extLst>
            </p:cNvPr>
            <p:cNvSpPr/>
            <p:nvPr/>
          </p:nvSpPr>
          <p:spPr>
            <a:xfrm rot="4444548">
              <a:off x="3705189" y="5410766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aseline="-25000" dirty="0"/>
            </a:p>
          </p:txBody>
        </p:sp>
        <p:sp>
          <p:nvSpPr>
            <p:cNvPr id="13" name="Блок-схема: данные 12">
              <a:extLst>
                <a:ext uri="{FF2B5EF4-FFF2-40B4-BE49-F238E27FC236}">
                  <a16:creationId xmlns:a16="http://schemas.microsoft.com/office/drawing/2014/main" id="{EC2BEBF3-0D08-47A4-BF1B-663182E5D194}"/>
                </a:ext>
              </a:extLst>
            </p:cNvPr>
            <p:cNvSpPr/>
            <p:nvPr/>
          </p:nvSpPr>
          <p:spPr>
            <a:xfrm rot="4444548">
              <a:off x="2739207" y="5418386"/>
              <a:ext cx="1285178" cy="937180"/>
            </a:xfrm>
            <a:prstGeom prst="flowChartInputOutput">
              <a:avLst/>
            </a:prstGeom>
            <a:solidFill>
              <a:srgbClr val="B51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47AB888-044C-471C-631D-A840EF19E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Влияние лидерства на деловые отношения</a:t>
            </a:r>
            <a:endParaRPr lang="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69BA4-BB93-7DC3-3D1F-4DA4CF5FC2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59" y="2808615"/>
            <a:ext cx="4830709" cy="3191256"/>
          </a:xfrm>
        </p:spPr>
        <p:txBody>
          <a:bodyPr rtlCol="0">
            <a:noAutofit/>
          </a:bodyPr>
          <a:lstStyle/>
          <a:p>
            <a:pPr rtl="0"/>
            <a:r>
              <a:rPr lang="ru-RU" sz="2000" dirty="0"/>
              <a:t>Внутренние деловые отношения: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000" b="0" dirty="0"/>
              <a:t>Мотивация и вовлечённость сотрудников;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000" b="0" dirty="0"/>
              <a:t>Командная работа;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000" b="0" dirty="0"/>
              <a:t>Развитие сотрудников;</a:t>
            </a:r>
          </a:p>
          <a:p>
            <a:pPr rtl="0"/>
            <a:endParaRPr lang="ru-RU" sz="2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33AA15-477D-3A60-F1C0-6FC4F35F24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68938" y="2808615"/>
            <a:ext cx="4830710" cy="3191256"/>
          </a:xfrm>
        </p:spPr>
        <p:txBody>
          <a:bodyPr rtlCol="0">
            <a:noAutofit/>
          </a:bodyPr>
          <a:lstStyle/>
          <a:p>
            <a:pPr rtl="0"/>
            <a:r>
              <a:rPr lang="ru-RU" sz="2000" dirty="0"/>
              <a:t>Внешние деловые отношения:</a:t>
            </a:r>
            <a:endParaRPr lang="en-001" sz="20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000" b="0" dirty="0"/>
              <a:t>Доверие партнёров;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000" b="0" dirty="0"/>
              <a:t>Репутация компании;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000" b="0" dirty="0"/>
              <a:t>Инновации и адаптивность;</a:t>
            </a:r>
            <a:endParaRPr lang="en-US" sz="2000" b="0" dirty="0"/>
          </a:p>
          <a:p>
            <a:pPr rtl="0"/>
            <a:endParaRPr lang="ru-RU" sz="2000" dirty="0"/>
          </a:p>
        </p:txBody>
      </p:sp>
      <p:sp>
        <p:nvSpPr>
          <p:cNvPr id="6" name="Заполнитель номера слайда 5">
            <a:extLst>
              <a:ext uri="{FF2B5EF4-FFF2-40B4-BE49-F238E27FC236}">
                <a16:creationId xmlns:a16="http://schemas.microsoft.com/office/drawing/2014/main" id="{97ABA5A5-6AFB-AB74-5763-67CD0C206F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FAB20-2F6F-4483-8F5C-D8F4F59CF98E}"/>
              </a:ext>
            </a:extLst>
          </p:cNvPr>
          <p:cNvSpPr txBox="1"/>
          <p:nvPr/>
        </p:nvSpPr>
        <p:spPr>
          <a:xfrm>
            <a:off x="1056578" y="5387300"/>
            <a:ext cx="10312463" cy="93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30" b="0" i="0" dirty="0">
                <a:solidFill>
                  <a:schemeClr val="bg1"/>
                </a:solidFill>
                <a:effectLst/>
              </a:rPr>
              <a:t>Таким образом, лидерство играет ключевую роль в формировании как внутренних, так и внешних деловых отношений. Эффективное лидерство способствует созданию прочной основы для успешного развития организации, укрепляя доверие, мотивацию и сотрудничество на всех уровнях.</a:t>
            </a:r>
            <a:endParaRPr lang="ru-RU" sz="183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032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16FD7-D06A-1ED6-AE3E-ED51914F6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</p:spPr>
        <p:txBody>
          <a:bodyPr rtlCol="0"/>
          <a:lstStyle/>
          <a:p>
            <a:pPr rtl="0"/>
            <a:r>
              <a:rPr lang="ru-RU" dirty="0"/>
              <a:t>Рекомендации для улучшения деловых отношений</a:t>
            </a:r>
            <a:endParaRPr lang="ru" dirty="0"/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37C1F62B-D2CC-A382-3650-EDA7B5A547C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35333" y="2797748"/>
            <a:ext cx="4524248" cy="3776472"/>
          </a:xfrm>
        </p:spPr>
        <p:txBody>
          <a:bodyPr rtlCol="0">
            <a:noAutofit/>
          </a:bodyPr>
          <a:lstStyle/>
          <a:p>
            <a:pPr lvl="2" rtl="0"/>
            <a:r>
              <a:rPr lang="ru-RU" sz="2000" dirty="0"/>
              <a:t>Будьте примером для подражания;</a:t>
            </a:r>
          </a:p>
          <a:p>
            <a:pPr lvl="2" rtl="0"/>
            <a:r>
              <a:rPr lang="ru-RU" sz="2000" dirty="0"/>
              <a:t>Поддерживайте баланс между работой и личной жизнью;</a:t>
            </a:r>
          </a:p>
          <a:p>
            <a:pPr lvl="2" rtl="0"/>
            <a:r>
              <a:rPr lang="ru-RU" sz="2000" dirty="0"/>
              <a:t>Развивайте партнёрские отношения;</a:t>
            </a:r>
          </a:p>
          <a:p>
            <a:pPr lvl="2" rtl="0"/>
            <a:r>
              <a:rPr lang="ru-RU" sz="2000" dirty="0"/>
              <a:t>Будьте открыты к инновациям.</a:t>
            </a:r>
            <a:endParaRPr lang="en-US" sz="2000" dirty="0"/>
          </a:p>
        </p:txBody>
      </p:sp>
      <p:sp>
        <p:nvSpPr>
          <p:cNvPr id="6" name="Заполнитель номера слайда 5">
            <a:extLst>
              <a:ext uri="{FF2B5EF4-FFF2-40B4-BE49-F238E27FC236}">
                <a16:creationId xmlns:a16="http://schemas.microsoft.com/office/drawing/2014/main" id="{864CE20E-036C-9032-6F92-19214C09F4D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2E3DF1D-9FFD-41AB-BE49-6B5556B94A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59" y="2797748"/>
            <a:ext cx="4612641" cy="3558601"/>
          </a:xfrm>
        </p:spPr>
        <p:txBody>
          <a:bodyPr rtlCol="0">
            <a:no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Развивайте навыки коммуникации;</a:t>
            </a:r>
            <a:r>
              <a:rPr lang="ru-RU" sz="2000" b="1" i="0" dirty="0">
                <a:solidFill>
                  <a:srgbClr val="FFFFFF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Создавайте культуру доверия;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Фокусируйтесь на развитии команды;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Признавайте и вознаграждайте достижения;</a:t>
            </a:r>
            <a:r>
              <a:rPr lang="ru-RU" sz="2000" b="1" i="0" dirty="0">
                <a:solidFill>
                  <a:srgbClr val="FFFFFF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Управляйте конфликтами конструктивно;</a:t>
            </a:r>
          </a:p>
        </p:txBody>
      </p:sp>
    </p:spTree>
    <p:extLst>
      <p:ext uri="{BB962C8B-B14F-4D97-AF65-F5344CB8AC3E}">
        <p14:creationId xmlns:p14="http://schemas.microsoft.com/office/powerpoint/2010/main" val="3201504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46E262C-D929-15C4-BBD2-6BBFB706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</p:spPr>
        <p:txBody>
          <a:bodyPr rtlCol="0"/>
          <a:lstStyle/>
          <a:p>
            <a:pPr rtl="0"/>
            <a:r>
              <a:rPr lang="ru" dirty="0"/>
              <a:t>ИТОГ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A986459-0C4D-D72D-7E80-6421794904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28800" y="2679192"/>
            <a:ext cx="8531352" cy="3191256"/>
          </a:xfrm>
        </p:spPr>
        <p:txBody>
          <a:bodyPr rtlCol="0"/>
          <a:lstStyle/>
          <a:p>
            <a:pPr rtl="0"/>
            <a:r>
              <a:rPr lang="ru-RU" dirty="0"/>
              <a:t>Лидерство играет ключевую роль в формировании эффективных деловых отношений как внутри организации, так и с внешними партнёрами. </a:t>
            </a:r>
          </a:p>
          <a:p>
            <a:pPr rtl="0"/>
            <a:r>
              <a:rPr lang="ru-RU" dirty="0"/>
              <a:t>Мы рассмотрели, что такое лидерство, какие качества отличают настоящего лидера и какие проблемы могут возникнуть на этом пути.</a:t>
            </a:r>
            <a:endParaRPr lang="en-US" dirty="0"/>
          </a:p>
        </p:txBody>
      </p:sp>
      <p:sp>
        <p:nvSpPr>
          <p:cNvPr id="3" name="Заполнитель номера слайда 2">
            <a:extLst>
              <a:ext uri="{FF2B5EF4-FFF2-40B4-BE49-F238E27FC236}">
                <a16:creationId xmlns:a16="http://schemas.microsoft.com/office/drawing/2014/main" id="{D852689E-AE00-35CC-F96B-C768FB8E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1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Замещающая рамка рисунка 22" descr="Мост">
            <a:extLst>
              <a:ext uri="{FF2B5EF4-FFF2-40B4-BE49-F238E27FC236}">
                <a16:creationId xmlns:a16="http://schemas.microsoft.com/office/drawing/2014/main" id="{1BFA8449-61BE-6A34-3690-BAEEC5A5A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175" y="0"/>
            <a:ext cx="8505825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CABFD3A-42D8-AD08-B28B-24BAACB1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</p:spPr>
        <p:txBody>
          <a:bodyPr rtlCol="0"/>
          <a:lstStyle/>
          <a:p>
            <a:pPr rtl="0"/>
            <a:r>
              <a:rPr lang="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2677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CC317C2-DB72-9044-85F5-8145812F2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</p:spPr>
        <p:txBody>
          <a:bodyPr rtlCol="0"/>
          <a:lstStyle/>
          <a:p>
            <a:pPr rtl="0"/>
            <a:r>
              <a:rPr lang="ru" dirty="0"/>
              <a:t>План рассказа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D24E5D-1B1B-589D-5E61-13DB4FE92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" y="2770632"/>
            <a:ext cx="3383280" cy="3539265"/>
          </a:xfrm>
        </p:spPr>
        <p:txBody>
          <a:bodyPr rtlCol="0"/>
          <a:lstStyle/>
          <a:p>
            <a:pPr rtl="0"/>
            <a:r>
              <a:rPr lang="ru" dirty="0"/>
              <a:t>Введение</a:t>
            </a:r>
          </a:p>
          <a:p>
            <a:pPr rtl="0"/>
            <a:r>
              <a:rPr lang="ru" dirty="0"/>
              <a:t>Определение лидерства</a:t>
            </a:r>
          </a:p>
          <a:p>
            <a:pPr rtl="0"/>
            <a:r>
              <a:rPr lang="ru" dirty="0"/>
              <a:t>Проблемы лидерства</a:t>
            </a:r>
          </a:p>
          <a:p>
            <a:pPr rtl="0"/>
            <a:r>
              <a:rPr lang="ru-RU" dirty="0"/>
              <a:t>Влияние лидерства на деловые отношения</a:t>
            </a:r>
            <a:r>
              <a:rPr lang="ru" dirty="0"/>
              <a:t>ф</a:t>
            </a:r>
            <a:endParaRPr lang="ru-RU" dirty="0"/>
          </a:p>
          <a:p>
            <a:pPr rtl="0"/>
            <a:r>
              <a:rPr lang="ru-RU" dirty="0"/>
              <a:t>Рекомендации для улучшения деловых отношений</a:t>
            </a:r>
            <a:endParaRPr lang="ru" dirty="0"/>
          </a:p>
          <a:p>
            <a:pPr rtl="0"/>
            <a:endParaRPr lang="en-US" dirty="0"/>
          </a:p>
        </p:txBody>
      </p:sp>
      <p:pic>
        <p:nvPicPr>
          <p:cNvPr id="12" name="Замещающая рамка рисунка 11" descr="Жилое здание">
            <a:extLst>
              <a:ext uri="{FF2B5EF4-FFF2-40B4-BE49-F238E27FC236}">
                <a16:creationId xmlns:a16="http://schemas.microsoft.com/office/drawing/2014/main" id="{F9C729C8-1701-B745-7408-A3C01925EC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5967" y="0"/>
            <a:ext cx="7876033" cy="6858000"/>
          </a:xfrm>
        </p:spPr>
      </p:pic>
      <p:sp>
        <p:nvSpPr>
          <p:cNvPr id="6" name="Заполнитель номера слайда 5">
            <a:extLst>
              <a:ext uri="{FF2B5EF4-FFF2-40B4-BE49-F238E27FC236}">
                <a16:creationId xmlns:a16="http://schemas.microsoft.com/office/drawing/2014/main" id="{FB893673-B52A-9C62-22E6-2E885DA161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мещающая рамка рисунка 3" descr="Крупный план верхней части моста">
            <a:extLst>
              <a:ext uri="{FF2B5EF4-FFF2-40B4-BE49-F238E27FC236}">
                <a16:creationId xmlns:a16="http://schemas.microsoft.com/office/drawing/2014/main" id="{D0F41D1F-A4A5-6155-4028-C841AB4996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04" y="0"/>
            <a:ext cx="10585637" cy="6858000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F184A0C-9BEC-C286-0D96-CDD0FA89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sz="3200" dirty="0"/>
              <a:t>Введение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1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мещающая рамка рисунка 4" descr="Крупный план верхних частей зданий">
            <a:extLst>
              <a:ext uri="{FF2B5EF4-FFF2-40B4-BE49-F238E27FC236}">
                <a16:creationId xmlns:a16="http://schemas.microsoft.com/office/drawing/2014/main" id="{1FDC51BF-AA30-B054-C232-5803F7B59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7"/>
          <a:stretch/>
        </p:blipFill>
        <p:spPr>
          <a:xfrm>
            <a:off x="0" y="11151"/>
            <a:ext cx="10266363" cy="6858000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F9EF13D-AA0D-44CD-DB0F-81D3B7A5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 anchorCtr="0"/>
          <a:lstStyle/>
          <a:p>
            <a:pPr rtl="0"/>
            <a:r>
              <a:rPr lang="ru" dirty="0"/>
              <a:t>Определение лидерства</a:t>
            </a:r>
          </a:p>
        </p:txBody>
      </p:sp>
      <p:sp>
        <p:nvSpPr>
          <p:cNvPr id="8" name="Замещающий текст 7">
            <a:extLst>
              <a:ext uri="{FF2B5EF4-FFF2-40B4-BE49-F238E27FC236}">
                <a16:creationId xmlns:a16="http://schemas.microsoft.com/office/drawing/2014/main" id="{78BBA72F-BB9D-3A5F-ED17-5C3D1C612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400" spc="100" dirty="0"/>
              <a:t>Что такое лидерство?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400" spc="100" dirty="0"/>
              <a:t>Основные качества лидера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400" spc="100" dirty="0"/>
              <a:t>Различие между лидером и менеджером</a:t>
            </a:r>
          </a:p>
        </p:txBody>
      </p:sp>
    </p:spTree>
    <p:extLst>
      <p:ext uri="{BB962C8B-B14F-4D97-AF65-F5344CB8AC3E}">
        <p14:creationId xmlns:p14="http://schemas.microsoft.com/office/powerpoint/2010/main" val="65788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EC40C425-91E4-471C-9E11-0A85D2B745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 rtlCol="0">
            <a:noAutofit/>
          </a:bodyPr>
          <a:lstStyle/>
          <a:p>
            <a:pPr rtl="0"/>
            <a:r>
              <a:rPr lang="ru-RU" sz="2400" dirty="0"/>
              <a:t>Лидерство </a:t>
            </a:r>
            <a:r>
              <a:rPr lang="ru-RU" sz="2400" b="0" dirty="0"/>
              <a:t>— это процесс влияния на других с целью достижения общих целей и результатов. </a:t>
            </a:r>
          </a:p>
          <a:p>
            <a:pPr rtl="0"/>
            <a:r>
              <a:rPr lang="ru-RU" sz="2400" b="0" dirty="0"/>
              <a:t>Лидер не просто управляет, он вдохновляет и мотивирует свою команду, создаёт видение будущего и направляет усилия коллектива на его достижение.</a:t>
            </a:r>
          </a:p>
        </p:txBody>
      </p:sp>
      <p:pic>
        <p:nvPicPr>
          <p:cNvPr id="7" name="Замещающая рамка рисунка 6" descr="Винтовая лестница">
            <a:extLst>
              <a:ext uri="{FF2B5EF4-FFF2-40B4-BE49-F238E27FC236}">
                <a16:creationId xmlns:a16="http://schemas.microsoft.com/office/drawing/2014/main" id="{1D0F9AEB-F3F4-5B2C-B397-13D56615EF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918" y="0"/>
            <a:ext cx="5329082" cy="6858000"/>
          </a:xfrm>
        </p:spPr>
      </p:pic>
      <p:sp>
        <p:nvSpPr>
          <p:cNvPr id="3" name="Заполнитель номера слайда 2">
            <a:extLst>
              <a:ext uri="{FF2B5EF4-FFF2-40B4-BE49-F238E27FC236}">
                <a16:creationId xmlns:a16="http://schemas.microsoft.com/office/drawing/2014/main" id="{C01B8E33-942D-3D11-FCA8-2D54102B3C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10" name="Пустой заголовок">
            <a:extLst>
              <a:ext uri="{FF2B5EF4-FFF2-40B4-BE49-F238E27FC236}">
                <a16:creationId xmlns:a16="http://schemas.microsoft.com/office/drawing/2014/main" id="{3E5BD7BC-2A92-4E16-A2C4-435E2FF0E726}"/>
              </a:ext>
            </a:extLst>
          </p:cNvPr>
          <p:cNvSpPr txBox="1">
            <a:spLocks/>
          </p:cNvSpPr>
          <p:nvPr/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" dirty="0"/>
          </a:p>
        </p:txBody>
      </p:sp>
      <p:sp>
        <p:nvSpPr>
          <p:cNvPr id="4" name="Опр Лидерства">
            <a:extLst>
              <a:ext uri="{FF2B5EF4-FFF2-40B4-BE49-F238E27FC236}">
                <a16:creationId xmlns:a16="http://schemas.microsoft.com/office/drawing/2014/main" id="{D065E584-E9D5-D9AE-675E-04B2896C8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</p:spPr>
        <p:txBody>
          <a:bodyPr rtlCol="0"/>
          <a:lstStyle/>
          <a:p>
            <a:pPr rtl="0"/>
            <a:r>
              <a:rPr lang="ru-RU" dirty="0"/>
              <a:t>Определение</a:t>
            </a:r>
            <a:br>
              <a:rPr lang="ru-RU" dirty="0"/>
            </a:br>
            <a:r>
              <a:rPr lang="ru-RU" dirty="0"/>
              <a:t>лидерства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992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Замещающая рамка рисунка 6" descr="Винтовая лестница">
            <a:extLst>
              <a:ext uri="{FF2B5EF4-FFF2-40B4-BE49-F238E27FC236}">
                <a16:creationId xmlns:a16="http://schemas.microsoft.com/office/drawing/2014/main" id="{1D0F9AEB-F3F4-5B2C-B397-13D56615EF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918" y="0"/>
            <a:ext cx="5329082" cy="6858000"/>
          </a:xfrm>
        </p:spPr>
      </p:pic>
      <p:sp>
        <p:nvSpPr>
          <p:cNvPr id="3" name="Заполнитель номера слайда 2">
            <a:extLst>
              <a:ext uri="{FF2B5EF4-FFF2-40B4-BE49-F238E27FC236}">
                <a16:creationId xmlns:a16="http://schemas.microsoft.com/office/drawing/2014/main" id="{C01B8E33-942D-3D11-FCA8-2D54102B3C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36068-CCD0-476F-A6FE-0F8E14DEABDB}"/>
              </a:ext>
            </a:extLst>
          </p:cNvPr>
          <p:cNvSpPr txBox="1"/>
          <p:nvPr/>
        </p:nvSpPr>
        <p:spPr>
          <a:xfrm>
            <a:off x="915988" y="314319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dirty="0"/>
              <a:t>Основные качества лидера включают: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b="0" dirty="0"/>
              <a:t>Видение и стратегическое мышление;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b="0" dirty="0"/>
              <a:t>Коммуникабельность;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b="0" dirty="0"/>
              <a:t>Решительность;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b="0" dirty="0"/>
              <a:t>Эмпатия;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b="0" dirty="0"/>
              <a:t>Гибкость и адаптивность.</a:t>
            </a:r>
          </a:p>
        </p:txBody>
      </p:sp>
      <p:sp>
        <p:nvSpPr>
          <p:cNvPr id="10" name="Пустой заголовок">
            <a:extLst>
              <a:ext uri="{FF2B5EF4-FFF2-40B4-BE49-F238E27FC236}">
                <a16:creationId xmlns:a16="http://schemas.microsoft.com/office/drawing/2014/main" id="{3E5BD7BC-2A92-4E16-A2C4-435E2FF0E726}"/>
              </a:ext>
            </a:extLst>
          </p:cNvPr>
          <p:cNvSpPr txBox="1">
            <a:spLocks/>
          </p:cNvSpPr>
          <p:nvPr/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" dirty="0"/>
          </a:p>
        </p:txBody>
      </p:sp>
      <p:sp>
        <p:nvSpPr>
          <p:cNvPr id="9" name="Качества">
            <a:extLst>
              <a:ext uri="{FF2B5EF4-FFF2-40B4-BE49-F238E27FC236}">
                <a16:creationId xmlns:a16="http://schemas.microsoft.com/office/drawing/2014/main" id="{A9B66D4B-FD99-40B3-BD1C-87A979AA9BCA}"/>
              </a:ext>
            </a:extLst>
          </p:cNvPr>
          <p:cNvSpPr txBox="1">
            <a:spLocks/>
          </p:cNvSpPr>
          <p:nvPr/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Качества лидера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2319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Замещающая рамка рисунка 6" descr="Винтовая лестница">
            <a:extLst>
              <a:ext uri="{FF2B5EF4-FFF2-40B4-BE49-F238E27FC236}">
                <a16:creationId xmlns:a16="http://schemas.microsoft.com/office/drawing/2014/main" id="{1D0F9AEB-F3F4-5B2C-B397-13D56615EF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918" y="0"/>
            <a:ext cx="5329082" cy="6858000"/>
          </a:xfrm>
        </p:spPr>
      </p:pic>
      <p:sp>
        <p:nvSpPr>
          <p:cNvPr id="3" name="Заполнитель номера слайда 2">
            <a:extLst>
              <a:ext uri="{FF2B5EF4-FFF2-40B4-BE49-F238E27FC236}">
                <a16:creationId xmlns:a16="http://schemas.microsoft.com/office/drawing/2014/main" id="{C01B8E33-942D-3D11-FCA8-2D54102B3C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36068-CCD0-476F-A6FE-0F8E14DEABDB}"/>
              </a:ext>
            </a:extLst>
          </p:cNvPr>
          <p:cNvSpPr txBox="1"/>
          <p:nvPr/>
        </p:nvSpPr>
        <p:spPr>
          <a:xfrm>
            <a:off x="573024" y="2753260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Лидерство отличается от управления тем, что </a:t>
            </a:r>
            <a:r>
              <a:rPr lang="ru-RU" sz="2400" b="1" dirty="0"/>
              <a:t>лидер фокусируется на людях и их развитии</a:t>
            </a:r>
            <a:r>
              <a:rPr lang="ru-RU" sz="2400" dirty="0"/>
              <a:t>, тогда как </a:t>
            </a:r>
            <a:r>
              <a:rPr lang="ru-RU" sz="2400" b="1" dirty="0"/>
              <a:t>менеджер</a:t>
            </a:r>
            <a:r>
              <a:rPr lang="ru-RU" sz="2400" dirty="0"/>
              <a:t> в первую очередь </a:t>
            </a:r>
            <a:r>
              <a:rPr lang="ru-RU" sz="2400" b="1" dirty="0"/>
              <a:t>занимается процессами и задачами</a:t>
            </a:r>
            <a:r>
              <a:rPr lang="ru-RU" sz="2400" dirty="0"/>
              <a:t>. </a:t>
            </a:r>
          </a:p>
          <a:p>
            <a:r>
              <a:rPr lang="ru-RU" sz="2400" dirty="0"/>
              <a:t>Эффективное лидерство способствует созданию позитивной рабочей среды, повышению мотивации сотрудников и, как следствие, улучшению результатов работы всей организации.</a:t>
            </a:r>
            <a:endParaRPr lang="ru-RU" sz="2400" b="0" dirty="0"/>
          </a:p>
        </p:txBody>
      </p:sp>
      <p:sp>
        <p:nvSpPr>
          <p:cNvPr id="10" name="Пустой заголовок">
            <a:extLst>
              <a:ext uri="{FF2B5EF4-FFF2-40B4-BE49-F238E27FC236}">
                <a16:creationId xmlns:a16="http://schemas.microsoft.com/office/drawing/2014/main" id="{3E5BD7BC-2A92-4E16-A2C4-435E2FF0E726}"/>
              </a:ext>
            </a:extLst>
          </p:cNvPr>
          <p:cNvSpPr txBox="1">
            <a:spLocks/>
          </p:cNvSpPr>
          <p:nvPr/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" dirty="0"/>
          </a:p>
        </p:txBody>
      </p:sp>
      <p:sp>
        <p:nvSpPr>
          <p:cNvPr id="9" name="Качества">
            <a:extLst>
              <a:ext uri="{FF2B5EF4-FFF2-40B4-BE49-F238E27FC236}">
                <a16:creationId xmlns:a16="http://schemas.microsoft.com/office/drawing/2014/main" id="{A9B66D4B-FD99-40B3-BD1C-87A979AA9BCA}"/>
              </a:ext>
            </a:extLst>
          </p:cNvPr>
          <p:cNvSpPr txBox="1">
            <a:spLocks/>
          </p:cNvSpPr>
          <p:nvPr/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pc="100" dirty="0"/>
              <a:t>лидер </a:t>
            </a:r>
            <a:r>
              <a:rPr lang="ru-RU" dirty="0"/>
              <a:t>≠ </a:t>
            </a:r>
            <a:r>
              <a:rPr lang="ru-RU" spc="100" dirty="0"/>
              <a:t>менеджер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9022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2935A121-24F8-A629-2A69-324FD8F05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449" y="2295590"/>
            <a:ext cx="7982712" cy="1581912"/>
          </a:xfrm>
        </p:spPr>
        <p:txBody>
          <a:bodyPr rtlCol="0"/>
          <a:lstStyle/>
          <a:p>
            <a:pPr rtl="0"/>
            <a:r>
              <a:rPr lang="ru-RU" b="0" i="0" dirty="0">
                <a:effectLst/>
                <a:latin typeface="Inter"/>
              </a:rPr>
              <a:t>Проблемы лидерства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4174102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47AB888-044C-471C-631D-A840EF19E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Проблемы лидерства</a:t>
            </a:r>
            <a:endParaRPr lang="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69BA4-BB93-7DC3-3D1F-4DA4CF5FC2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59" y="2797748"/>
            <a:ext cx="9916161" cy="3558601"/>
          </a:xfrm>
        </p:spPr>
        <p:txBody>
          <a:bodyPr rtlCol="0">
            <a:no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Недостаток коммуникации;</a:t>
            </a:r>
            <a:r>
              <a:rPr lang="ru-RU" sz="2000" b="1" i="0" dirty="0">
                <a:solidFill>
                  <a:srgbClr val="FFFFFF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Сопротивление изменениям;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Недостаток доверия;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Перегрузка, выгорание и стресс;</a:t>
            </a:r>
            <a:r>
              <a:rPr lang="ru-RU" sz="2000" b="1" i="0" dirty="0">
                <a:solidFill>
                  <a:srgbClr val="FFFFFF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Отсутствия чёткого видения и стратегии;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Недостаток навыков управления конфликтами;</a:t>
            </a:r>
            <a:r>
              <a:rPr lang="ru-RU" sz="2000" b="1" i="0" dirty="0">
                <a:solidFill>
                  <a:srgbClr val="FFFFFF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Проблема </a:t>
            </a:r>
            <a:r>
              <a:rPr lang="ru-RU" sz="2000" b="0" i="0" dirty="0">
                <a:effectLst/>
              </a:rPr>
              <a:t>поддержания мотивации сотрудников;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Недостаток гибкости.</a:t>
            </a:r>
          </a:p>
        </p:txBody>
      </p:sp>
      <p:sp>
        <p:nvSpPr>
          <p:cNvPr id="6" name="Заполнитель номера слайда 5">
            <a:extLst>
              <a:ext uri="{FF2B5EF4-FFF2-40B4-BE49-F238E27FC236}">
                <a16:creationId xmlns:a16="http://schemas.microsoft.com/office/drawing/2014/main" id="{97ABA5A5-6AFB-AB74-5763-67CD0C206F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44032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580736_Win32" id="{204AE914-4C96-4B77-B354-DADF2B39342A}" vid="{8F6A584C-8989-42BA-BCEB-1E67F2F3A1D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ED012FD6-30D8-4E7C-9A54-1D40EC16B1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A49627-BF3F-409F-AD52-1B30DD7AB3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 творческой перспективой</Template>
  <TotalTime>60</TotalTime>
  <Words>1257</Words>
  <Application>Microsoft Office PowerPoint</Application>
  <PresentationFormat>Широкоэкранный</PresentationFormat>
  <Paragraphs>132</Paragraphs>
  <Slides>14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Bahnschrift</vt:lpstr>
      <vt:lpstr>Calibri</vt:lpstr>
      <vt:lpstr>Inter</vt:lpstr>
      <vt:lpstr>Tw Cen MT</vt:lpstr>
      <vt:lpstr>Пользовательская</vt:lpstr>
      <vt:lpstr>Проблема лидерства и деловые отношения</vt:lpstr>
      <vt:lpstr>План рассказа</vt:lpstr>
      <vt:lpstr>Введение</vt:lpstr>
      <vt:lpstr>Определение лидерства</vt:lpstr>
      <vt:lpstr>Определение лидерства</vt:lpstr>
      <vt:lpstr>Презентация PowerPoint</vt:lpstr>
      <vt:lpstr>Презентация PowerPoint</vt:lpstr>
      <vt:lpstr>Проблемы лидерства</vt:lpstr>
      <vt:lpstr>Проблемы лидерства</vt:lpstr>
      <vt:lpstr>Влияние лидерства на деловые отношения</vt:lpstr>
      <vt:lpstr>Влияние лидерства на деловые отношения</vt:lpstr>
      <vt:lpstr>Рекомендации для улучшения деловых отношений</vt:lpstr>
      <vt:lpstr>ИТОГ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Проблема лидерства и деловые отношения</dc:title>
  <cp:lastModifiedBy>Gleb Broydo</cp:lastModifiedBy>
  <cp:revision>18</cp:revision>
  <dcterms:created xsi:type="dcterms:W3CDTF">2025-05-06T06:12:03Z</dcterms:created>
  <dcterms:modified xsi:type="dcterms:W3CDTF">2025-05-07T21:47:57Z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  <property fmtid="{D5CDD505-2E9C-101B-9397-08002B2CF9AE}" pid="10" name="MediaServiceImageTags">
    <vt:lpwstr/>
  </property>
</Properties>
</file>